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6" r:id="rId5"/>
    <p:sldId id="258" r:id="rId6"/>
    <p:sldId id="267" r:id="rId7"/>
    <p:sldId id="259" r:id="rId8"/>
    <p:sldId id="262" r:id="rId9"/>
    <p:sldId id="270" r:id="rId10"/>
    <p:sldId id="268" r:id="rId11"/>
    <p:sldId id="271" r:id="rId12"/>
    <p:sldId id="269" r:id="rId13"/>
    <p:sldId id="260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C0DD7-9973-4C32-AA64-5837140A4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105" y="1814446"/>
            <a:ext cx="7811789" cy="1467678"/>
          </a:xfrm>
        </p:spPr>
        <p:txBody>
          <a:bodyPr/>
          <a:lstStyle/>
          <a:p>
            <a:r>
              <a:rPr lang="es-ES" sz="4400" dirty="0">
                <a:latin typeface="Bahnschrift SemiBold" panose="020B0502040204020203" pitchFamily="34" charset="0"/>
              </a:rPr>
              <a:t>CONTANDO OBJETOS CON REDES NEURONALES</a:t>
            </a:r>
            <a:endParaRPr lang="es-A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3680D-4133-43F8-8724-1CE1F92CE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2138" y="3613424"/>
            <a:ext cx="7447722" cy="1320802"/>
          </a:xfrm>
        </p:spPr>
        <p:txBody>
          <a:bodyPr>
            <a:noAutofit/>
          </a:bodyPr>
          <a:lstStyle/>
          <a:p>
            <a:r>
              <a:rPr lang="es-AR" sz="1600" dirty="0">
                <a:latin typeface="Bahnschrift Light SemiCondensed" panose="020B0502040204020203" pitchFamily="34" charset="0"/>
              </a:rPr>
              <a:t>UNIVERSIDAD TECNOLÓGICA NACIONAL - FACULTAD REGIONAL DELTA</a:t>
            </a:r>
          </a:p>
          <a:p>
            <a:r>
              <a:rPr lang="it-IT" sz="1600" dirty="0">
                <a:latin typeface="Bahnschrift Light SemiCondensed" panose="020B0502040204020203" pitchFamily="34" charset="0"/>
              </a:rPr>
              <a:t>PASANTES: IVÁN LEIVA | LEANDRO MICHEL | DEPARTAMENTO DE PROGRAMACION</a:t>
            </a:r>
          </a:p>
          <a:p>
            <a:r>
              <a:rPr lang="it-IT" sz="1600" dirty="0">
                <a:latin typeface="Bahnschrift Light SemiCondensed" panose="020B0502040204020203" pitchFamily="34" charset="0"/>
              </a:rPr>
              <a:t>ESCUELA DE EDUCACION SECUNDARIA TECNICA N°1 "LUCIANO REYES"</a:t>
            </a:r>
          </a:p>
          <a:p>
            <a:r>
              <a:rPr lang="it-IT" sz="1600" dirty="0">
                <a:latin typeface="Bahnschrift Light SemiCondensed" panose="020B0502040204020203" pitchFamily="34" charset="0"/>
              </a:rPr>
              <a:t>TUTOR: SANTIAGO CERROTTA</a:t>
            </a:r>
            <a:r>
              <a:rPr lang="es-AR" sz="1600" dirty="0">
                <a:latin typeface="Bahnschrift Light SemiCondensed" panose="020B0502040204020203" pitchFamily="34" charset="0"/>
              </a:rPr>
              <a:t> </a:t>
            </a:r>
            <a:r>
              <a:rPr lang="it-IT" sz="1600" dirty="0">
                <a:latin typeface="Bahnschrift Light SemiCondensed" panose="020B0502040204020203" pitchFamily="34" charset="0"/>
              </a:rPr>
              <a:t>| GRUPO DE FOTONICA APLICADA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984B8D-B838-459F-9BFA-C99B484A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70" y="-449446"/>
            <a:ext cx="9004230" cy="22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DAC19F-A32D-48E0-A4A4-C54E261E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0" y="202934"/>
            <a:ext cx="1600016" cy="15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0050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0667C0D-5EF4-4950-8306-E338826141E7}"/>
              </a:ext>
            </a:extLst>
          </p:cNvPr>
          <p:cNvSpPr/>
          <p:nvPr/>
        </p:nvSpPr>
        <p:spPr>
          <a:xfrm>
            <a:off x="1266919" y="210288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EAC2E8-504F-4B13-BA66-C28449AD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1660" y="5995943"/>
            <a:ext cx="3948952" cy="710703"/>
          </a:xfrm>
        </p:spPr>
        <p:txBody>
          <a:bodyPr>
            <a:normAutofit/>
          </a:bodyPr>
          <a:lstStyle/>
          <a:p>
            <a:r>
              <a:rPr lang="es-ES" sz="800" dirty="0">
                <a:latin typeface="Bahnschrift Light SemiCondensed" panose="020B0502040204020203" pitchFamily="34" charset="0"/>
              </a:rPr>
              <a:t>Esquema - Curva - Matriz – Precisión - Tiempos - Moralejas - Finales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A38171-F854-4E47-8979-6405D286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37" y="647341"/>
            <a:ext cx="3948952" cy="267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A58F3C-E650-4845-963A-7BA499BA8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r="13845"/>
          <a:stretch/>
        </p:blipFill>
        <p:spPr bwMode="auto">
          <a:xfrm>
            <a:off x="7222435" y="3283057"/>
            <a:ext cx="4427357" cy="274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ACF9F2-C785-4713-9B15-9A2684F54600}"/>
              </a:ext>
            </a:extLst>
          </p:cNvPr>
          <p:cNvSpPr txBox="1"/>
          <p:nvPr/>
        </p:nvSpPr>
        <p:spPr>
          <a:xfrm>
            <a:off x="5158883" y="5349612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TIEMPO: 13MIN</a:t>
            </a:r>
          </a:p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PRECISION: 96.50%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6BDA2ED-6DB7-4339-8D0E-C67C2EDC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84094"/>
            <a:ext cx="9601196" cy="1303867"/>
          </a:xfrm>
        </p:spPr>
        <p:txBody>
          <a:bodyPr>
            <a:normAutofit/>
          </a:bodyPr>
          <a:lstStyle/>
          <a:p>
            <a:r>
              <a:rPr lang="es-AR" sz="2800" dirty="0">
                <a:latin typeface="Bahnschrift SemiBold" panose="020B0502040204020203" pitchFamily="34" charset="0"/>
              </a:rPr>
              <a:t>MODELO FINAL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5CA739-9E65-42FE-BB4D-78DD2CAA8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88" y="1982378"/>
            <a:ext cx="5271227" cy="28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20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02D6776-AE36-49EA-ACF0-2946AA75C121}"/>
              </a:ext>
            </a:extLst>
          </p:cNvPr>
          <p:cNvSpPr/>
          <p:nvPr/>
        </p:nvSpPr>
        <p:spPr>
          <a:xfrm>
            <a:off x="1266919" y="210288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5880" y="2128024"/>
            <a:ext cx="4114800" cy="2314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06" y="2128024"/>
            <a:ext cx="4114800" cy="231457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ABD4505-F27B-41AD-A241-9757FF09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740" y="260983"/>
            <a:ext cx="4043082" cy="1303867"/>
          </a:xfrm>
        </p:spPr>
        <p:txBody>
          <a:bodyPr>
            <a:normAutofit/>
          </a:bodyPr>
          <a:lstStyle/>
          <a:p>
            <a:r>
              <a:rPr lang="es-AR" sz="2800" dirty="0">
                <a:latin typeface="Bahnschrift Light SemiCondensed" panose="020B0502040204020203" pitchFamily="34" charset="0"/>
              </a:rPr>
              <a:t>MAICES-LENTEJAS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9C2549-4E4C-4D72-81F7-1AE9FEAA0FFF}"/>
              </a:ext>
            </a:extLst>
          </p:cNvPr>
          <p:cNvSpPr txBox="1">
            <a:spLocks/>
          </p:cNvSpPr>
          <p:nvPr/>
        </p:nvSpPr>
        <p:spPr>
          <a:xfrm>
            <a:off x="6869965" y="214463"/>
            <a:ext cx="4043082" cy="1396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z="2800" dirty="0">
                <a:latin typeface="Bahnschrift Light SemiCondensed" panose="020B0502040204020203" pitchFamily="34" charset="0"/>
              </a:rPr>
              <a:t>MAICES-LENTEJAS-ARROZ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8ACF9F2-C785-4713-9B15-9A2684F54600}"/>
              </a:ext>
            </a:extLst>
          </p:cNvPr>
          <p:cNvSpPr txBox="1"/>
          <p:nvPr/>
        </p:nvSpPr>
        <p:spPr>
          <a:xfrm>
            <a:off x="1728470" y="5368839"/>
            <a:ext cx="3229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2000 Fotos</a:t>
            </a:r>
          </a:p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100 por cantidad de maíces de 1 a 20</a:t>
            </a:r>
          </a:p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(10 por cantidad de lenteja de 1 a 10)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ACF9F2-C785-4713-9B15-9A2684F54600}"/>
              </a:ext>
            </a:extLst>
          </p:cNvPr>
          <p:cNvSpPr txBox="1"/>
          <p:nvPr/>
        </p:nvSpPr>
        <p:spPr>
          <a:xfrm>
            <a:off x="7276696" y="5368838"/>
            <a:ext cx="3229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2000 Fotos</a:t>
            </a:r>
          </a:p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100 por cantidad de maíces de 1 a 20</a:t>
            </a:r>
          </a:p>
          <a:p>
            <a:pPr algn="ctr"/>
            <a:r>
              <a:rPr lang="es-AR" sz="1600" dirty="0">
                <a:latin typeface="Bahnschrift Light SemiCondensed" panose="020B0502040204020203" pitchFamily="34" charset="0"/>
              </a:rPr>
              <a:t>(10 por cantidad de lenteja de 1 a 10)</a:t>
            </a:r>
          </a:p>
        </p:txBody>
      </p:sp>
    </p:spTree>
    <p:extLst>
      <p:ext uri="{BB962C8B-B14F-4D97-AF65-F5344CB8AC3E}">
        <p14:creationId xmlns:p14="http://schemas.microsoft.com/office/powerpoint/2010/main" val="26828185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02D6776-AE36-49EA-ACF0-2946AA75C121}"/>
              </a:ext>
            </a:extLst>
          </p:cNvPr>
          <p:cNvSpPr/>
          <p:nvPr/>
        </p:nvSpPr>
        <p:spPr>
          <a:xfrm>
            <a:off x="1266919" y="210288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30CD99D-FCE6-409F-A794-E8C03A348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6541" y="5771312"/>
            <a:ext cx="4043082" cy="589148"/>
          </a:xfrm>
        </p:spPr>
        <p:txBody>
          <a:bodyPr>
            <a:normAutofit/>
          </a:bodyPr>
          <a:lstStyle/>
          <a:p>
            <a:r>
              <a:rPr lang="es-ES" sz="800" dirty="0">
                <a:latin typeface="Bahnschrift Light SemiCondensed" panose="020B0502040204020203" pitchFamily="34" charset="0"/>
              </a:rPr>
              <a:t>Maices y Lentejas - Criterios– Moralejas - Cambios - Precisión - Curvas - Matriz</a:t>
            </a:r>
          </a:p>
          <a:p>
            <a:pPr lvl="0">
              <a:buClr>
                <a:srgbClr val="B15E28"/>
              </a:buClr>
            </a:pPr>
            <a:r>
              <a:rPr lang="es-E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Bahnschrift Light SemiCondensed" panose="020B0502040204020203" pitchFamily="34" charset="0"/>
              </a:rPr>
              <a:t>Maices Lentejas Arroz - Criterios– Moralejas - Cambios - Precisión - Curvas - Matriz</a:t>
            </a:r>
          </a:p>
          <a:p>
            <a:endParaRPr lang="es-A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8DB1DC-8E63-4B13-A589-1F82C4A0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66" y="856422"/>
            <a:ext cx="3146426" cy="22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F7F544B-0FD2-4998-811D-53CBC536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217" y="924583"/>
            <a:ext cx="2667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DB3DE5B-F87B-4512-B432-6417578D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66" y="3236963"/>
            <a:ext cx="3270267" cy="23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EFA1C40-EF57-4742-A0BD-46F037BB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75" y="3126344"/>
            <a:ext cx="2765612" cy="22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ABD4505-F27B-41AD-A241-9757FF09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46" y="1365459"/>
            <a:ext cx="4043082" cy="1303867"/>
          </a:xfrm>
        </p:spPr>
        <p:txBody>
          <a:bodyPr>
            <a:normAutofit/>
          </a:bodyPr>
          <a:lstStyle/>
          <a:p>
            <a:r>
              <a:rPr lang="es-AR" sz="2800" dirty="0">
                <a:latin typeface="Bahnschrift Light SemiCondensed" panose="020B0502040204020203" pitchFamily="34" charset="0"/>
              </a:rPr>
              <a:t>MAICES-LENTEJAS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E9C2549-4E4C-4D72-81F7-1AE9FEAA0FFF}"/>
              </a:ext>
            </a:extLst>
          </p:cNvPr>
          <p:cNvSpPr txBox="1">
            <a:spLocks/>
          </p:cNvSpPr>
          <p:nvPr/>
        </p:nvSpPr>
        <p:spPr>
          <a:xfrm>
            <a:off x="536246" y="3642501"/>
            <a:ext cx="4043082" cy="1396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sz="2800" dirty="0">
                <a:latin typeface="Bahnschrift Light SemiCondensed" panose="020B0502040204020203" pitchFamily="34" charset="0"/>
              </a:rPr>
              <a:t>MAICES-LENTEJAS-ARROZ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E81A0A-DC56-4B89-A562-105007937A71}"/>
              </a:ext>
            </a:extLst>
          </p:cNvPr>
          <p:cNvSpPr txBox="1"/>
          <p:nvPr/>
        </p:nvSpPr>
        <p:spPr>
          <a:xfrm>
            <a:off x="1750514" y="2346160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TIEMPO: 37MIN</a:t>
            </a:r>
          </a:p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PRECISION: 90%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9D3204-F437-434F-A797-7FC5A46B13F7}"/>
              </a:ext>
            </a:extLst>
          </p:cNvPr>
          <p:cNvSpPr txBox="1"/>
          <p:nvPr/>
        </p:nvSpPr>
        <p:spPr>
          <a:xfrm>
            <a:off x="1624679" y="4678411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TIEMPO: 57MIN</a:t>
            </a:r>
          </a:p>
          <a:p>
            <a:pPr algn="ctr"/>
            <a:r>
              <a:rPr lang="es-AR" dirty="0">
                <a:latin typeface="Bahnschrift Light SemiCondensed" panose="020B0502040204020203" pitchFamily="34" charset="0"/>
              </a:rPr>
              <a:t>PRECISION: 98.97%</a:t>
            </a:r>
          </a:p>
        </p:txBody>
      </p:sp>
    </p:spTree>
    <p:extLst>
      <p:ext uri="{BB962C8B-B14F-4D97-AF65-F5344CB8AC3E}">
        <p14:creationId xmlns:p14="http://schemas.microsoft.com/office/powerpoint/2010/main" val="6343648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A2EA6-E463-41A0-905D-FEEC4D30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365" y="982132"/>
            <a:ext cx="12514727" cy="1303867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SemiBold" panose="020B0502040204020203" pitchFamily="34" charset="0"/>
              </a:rPr>
              <a:t>COMPARACION DE ENTRENAMIENTO Y TESTEO</a:t>
            </a:r>
            <a:br>
              <a:rPr lang="es-AR" dirty="0">
                <a:latin typeface="Bahnschrift SemiBold" panose="020B0502040204020203" pitchFamily="34" charset="0"/>
              </a:rPr>
            </a:br>
            <a:r>
              <a:rPr lang="es-AR" sz="2000" dirty="0">
                <a:latin typeface="Bahnschrift SemiBold" panose="020B0502040204020203" pitchFamily="34" charset="0"/>
              </a:rPr>
              <a:t>¿QUE APRENDIO LA RED?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51B0DE1-8226-4797-BCCB-9C7DE6BF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119" y="2657384"/>
            <a:ext cx="5332879" cy="34172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04B724-8C4D-4B45-9621-8DD709F1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72" y="2749413"/>
            <a:ext cx="5096309" cy="32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01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3E5DD-6A0E-407B-84B6-3313D125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98D41A-7268-4A3A-A3C4-E4D38C7B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>
                <a:latin typeface="Bahnschrift Light SemiCondensed" panose="020B0502040204020203" pitchFamily="34" charset="0"/>
              </a:rPr>
              <a:t>“Mucho no es bueno” – Sobredimensionar puede saturar.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Tuvimos una experiencia como investigadores dentro del laboratorio de fotónica aplicada.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Pudimos introducirnos en la IA y Redes neuronales.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Logramos generar nuestro propio dataset.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Se lograron entrenar redes con mas de 90% de precisión.</a:t>
            </a:r>
          </a:p>
        </p:txBody>
      </p:sp>
    </p:spTree>
    <p:extLst>
      <p:ext uri="{BB962C8B-B14F-4D97-AF65-F5344CB8AC3E}">
        <p14:creationId xmlns:p14="http://schemas.microsoft.com/office/powerpoint/2010/main" val="30438362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563C0-2328-4088-B86E-74F0FD95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TRABAJOS A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308B72-C334-4D50-9365-C5AA1E84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>
                <a:latin typeface="Bahnschrift Light SemiCondensed" panose="020B0502040204020203" pitchFamily="34" charset="0"/>
              </a:rPr>
              <a:t>Seguir optimizando el dataset.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Seguir optimizando la arquitectura.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Aplicar esta metodóloga a futuro.</a:t>
            </a:r>
          </a:p>
          <a:p>
            <a:r>
              <a:rPr lang="es-AR" dirty="0">
                <a:latin typeface="Bahnschrift Light SemiCondensed" panose="020B0502040204020203" pitchFamily="34" charset="0"/>
              </a:rPr>
              <a:t>Aprovechar el aprendizaje en redes neuronales para otras aplicaciones.</a:t>
            </a:r>
          </a:p>
        </p:txBody>
      </p:sp>
    </p:spTree>
    <p:extLst>
      <p:ext uri="{BB962C8B-B14F-4D97-AF65-F5344CB8AC3E}">
        <p14:creationId xmlns:p14="http://schemas.microsoft.com/office/powerpoint/2010/main" val="17241978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71C96-9AB0-4984-8808-319FDFB4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GRACIAS POR SU ATENCION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BEC48-342E-468A-AB74-86E67FB4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092826"/>
            <a:ext cx="9601196" cy="14791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AR" sz="2000" dirty="0">
                <a:latin typeface="Bahnschrift Light SemiCondensed" panose="020B0502040204020203" pitchFamily="34" charset="0"/>
              </a:rPr>
              <a:t>Le damos las gracias a Santiago Cerrotta por toda la orientación dada y aprendizaje adquirido, además de su respeto, buena onda y paciencia para hacernos sentir cómodos.</a:t>
            </a:r>
          </a:p>
          <a:p>
            <a:pPr marL="0" indent="0" algn="ctr">
              <a:buNone/>
            </a:pPr>
            <a:endParaRPr lang="es-AR" sz="2000" dirty="0">
              <a:latin typeface="Bahnschrift Light SemiCondensed" panose="020B0502040204020203" pitchFamily="34" charset="0"/>
            </a:endParaRPr>
          </a:p>
          <a:p>
            <a:pPr marL="0" indent="0" algn="ctr">
              <a:buNone/>
            </a:pPr>
            <a:r>
              <a:rPr lang="es-AR" sz="2000" dirty="0">
                <a:latin typeface="Bahnschrift Light SemiCondensed" panose="020B0502040204020203" pitchFamily="34" charset="0"/>
              </a:rPr>
              <a:t>También agradecemos al resto del grupo de fotónica aplicada por hacernos sentir tan cómodos y a gusto durante la practica profesionalizante.</a:t>
            </a:r>
          </a:p>
        </p:txBody>
      </p:sp>
    </p:spTree>
    <p:extLst>
      <p:ext uri="{BB962C8B-B14F-4D97-AF65-F5344CB8AC3E}">
        <p14:creationId xmlns:p14="http://schemas.microsoft.com/office/powerpoint/2010/main" val="8427249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268AC-74BF-411E-AC85-4D74F0E2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INTRODUCCION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4BDE7E-68FE-4EF8-A759-916EDCB00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825" y="5550287"/>
            <a:ext cx="2987545" cy="852534"/>
          </a:xfrm>
        </p:spPr>
        <p:txBody>
          <a:bodyPr>
            <a:normAutofit/>
          </a:bodyPr>
          <a:lstStyle/>
          <a:p>
            <a:pPr fontAlgn="base"/>
            <a:r>
              <a:rPr lang="es-AR" sz="800" dirty="0">
                <a:latin typeface="Bahnschrift Light SemiCondensed" panose="020B0502040204020203" pitchFamily="34" charset="0"/>
              </a:rPr>
              <a:t>Aprendizaje supervisado - No supervisado</a:t>
            </a:r>
          </a:p>
          <a:p>
            <a:pPr fontAlgn="base"/>
            <a:r>
              <a:rPr lang="es-AR" sz="800" dirty="0">
                <a:latin typeface="Bahnschrift Light SemiCondensed" panose="020B0502040204020203" pitchFamily="34" charset="0"/>
              </a:rPr>
              <a:t>Funcionamiento - Entrenamiento</a:t>
            </a:r>
          </a:p>
          <a:p>
            <a:r>
              <a:rPr lang="es-AR" sz="800" dirty="0">
                <a:latin typeface="Bahnschrift Light SemiCondensed" panose="020B0502040204020203" pitchFamily="34" charset="0"/>
              </a:rPr>
              <a:t>Pesos - Inputs – Outputs - Función error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9337A-0B63-444C-9C75-9157F940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6" y="2857629"/>
            <a:ext cx="3884338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7C5488-54C9-4EAB-9FAB-A9FB69F35521}"/>
              </a:ext>
            </a:extLst>
          </p:cNvPr>
          <p:cNvSpPr txBox="1"/>
          <p:nvPr/>
        </p:nvSpPr>
        <p:spPr>
          <a:xfrm>
            <a:off x="4843885" y="1979294"/>
            <a:ext cx="250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Bahnschrift SemiBold" panose="020B0502040204020203" pitchFamily="34" charset="0"/>
              </a:rPr>
              <a:t>REDES NEURONALES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3B2FC4-18FA-4B3C-9F18-86B946EC8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589" y="2470021"/>
            <a:ext cx="6145864" cy="308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646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8E388-9B34-41D8-8B01-8674AECC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5910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" panose="020B0502040204020203" pitchFamily="34" charset="0"/>
              </a:rPr>
              <a:t>REDES </a:t>
            </a:r>
            <a:r>
              <a:rPr lang="es-AR" sz="4900" dirty="0">
                <a:latin typeface="Bahnschrift SemiBold" panose="020B0502040204020203" pitchFamily="34" charset="0"/>
              </a:rPr>
              <a:t>NEURONALES</a:t>
            </a:r>
            <a:r>
              <a:rPr lang="es-AR" dirty="0">
                <a:latin typeface="Bahnschrift SemiBold" panose="020B0502040204020203" pitchFamily="34" charset="0"/>
              </a:rPr>
              <a:t> CONVOLUCIONALES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DD82D-AF40-40FE-9782-FA55A5D41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2078" y="5706651"/>
            <a:ext cx="1553816" cy="622284"/>
          </a:xfrm>
        </p:spPr>
        <p:txBody>
          <a:bodyPr>
            <a:normAutofit/>
          </a:bodyPr>
          <a:lstStyle/>
          <a:p>
            <a:r>
              <a:rPr lang="es-AR" sz="800" dirty="0">
                <a:latin typeface="Bahnschrift Light SemiCondensed" panose="020B0502040204020203" pitchFamily="34" charset="0"/>
              </a:rPr>
              <a:t>¿PARA QUE SIRVEN?</a:t>
            </a:r>
          </a:p>
          <a:p>
            <a:r>
              <a:rPr lang="es-AR" sz="800" dirty="0">
                <a:latin typeface="Bahnschrift Light SemiCondensed" panose="020B0502040204020203" pitchFamily="34" charset="0"/>
              </a:rPr>
              <a:t>¿QUE ES CONVOLUCIONAR?</a:t>
            </a:r>
          </a:p>
          <a:p>
            <a:endParaRPr lang="es-A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5299D6-41F6-47B2-B704-E924559D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3078298"/>
            <a:ext cx="4800598" cy="26836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C3960E4-EC32-4B41-ABA8-EFEFC9FD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14" y="3331927"/>
            <a:ext cx="4088684" cy="181968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F455395-564A-434E-8352-7F2929CD9389}"/>
              </a:ext>
            </a:extLst>
          </p:cNvPr>
          <p:cNvSpPr txBox="1"/>
          <p:nvPr/>
        </p:nvSpPr>
        <p:spPr>
          <a:xfrm>
            <a:off x="2780435" y="2612784"/>
            <a:ext cx="282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Bahnschrift Light Condensed" panose="020B0502040204020203" pitchFamily="34" charset="0"/>
              </a:rPr>
              <a:t>CAPA DE </a:t>
            </a:r>
            <a:r>
              <a:rPr lang="es-AR" dirty="0">
                <a:latin typeface="Bahnschrift Light SemiCondensed" panose="020B0502040204020203" pitchFamily="34" charset="0"/>
              </a:rPr>
              <a:t>CONVOLUCION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B0472D-5961-4D3B-B775-D2559312863B}"/>
              </a:ext>
            </a:extLst>
          </p:cNvPr>
          <p:cNvSpPr txBox="1"/>
          <p:nvPr/>
        </p:nvSpPr>
        <p:spPr>
          <a:xfrm>
            <a:off x="8420842" y="261278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Bahnschrift Light SemiCondensed" panose="020B0502040204020203" pitchFamily="34" charset="0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6552636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514F4F2-C90C-4933-B456-CDC11249C584}"/>
              </a:ext>
            </a:extLst>
          </p:cNvPr>
          <p:cNvSpPr/>
          <p:nvPr/>
        </p:nvSpPr>
        <p:spPr>
          <a:xfrm>
            <a:off x="1266919" y="210288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50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1F5E70D6-654F-4E72-A8E5-CE3D053236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2167232"/>
            <a:ext cx="6015531" cy="287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6B7760-3778-49B4-B5F0-238E389D198B}"/>
              </a:ext>
            </a:extLst>
          </p:cNvPr>
          <p:cNvSpPr txBox="1"/>
          <p:nvPr/>
        </p:nvSpPr>
        <p:spPr>
          <a:xfrm>
            <a:off x="3270517" y="167863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Bahnschrift Light SemiCondensed" panose="020B0502040204020203" pitchFamily="34" charset="0"/>
              </a:rPr>
              <a:t>FLATTENING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CFCBC38-B7E7-475D-8001-AFAB60102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06" y="1911898"/>
            <a:ext cx="3296264" cy="322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6B8091-8366-4900-8859-085CAF1570B5}"/>
              </a:ext>
            </a:extLst>
          </p:cNvPr>
          <p:cNvSpPr txBox="1"/>
          <p:nvPr/>
        </p:nvSpPr>
        <p:spPr>
          <a:xfrm>
            <a:off x="9884528" y="2954979"/>
            <a:ext cx="56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D3F8E7-2664-4144-8789-81D28A91D634}"/>
              </a:ext>
            </a:extLst>
          </p:cNvPr>
          <p:cNvSpPr txBox="1"/>
          <p:nvPr/>
        </p:nvSpPr>
        <p:spPr>
          <a:xfrm>
            <a:off x="9884528" y="3429262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>
                <a:latin typeface="Arial Rounded MT Bold" panose="020F0704030504030204" pitchFamily="34" charset="0"/>
              </a:rPr>
              <a:t>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E81F46-AE3E-4069-BE41-56B965C9A3C7}"/>
              </a:ext>
            </a:extLst>
          </p:cNvPr>
          <p:cNvSpPr txBox="1"/>
          <p:nvPr/>
        </p:nvSpPr>
        <p:spPr>
          <a:xfrm>
            <a:off x="8319775" y="161428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Bahnschrift Light SemiCondensed" panose="020B0502040204020203" pitchFamily="34" charset="0"/>
              </a:rPr>
              <a:t>DENSE</a:t>
            </a:r>
          </a:p>
        </p:txBody>
      </p:sp>
    </p:spTree>
    <p:extLst>
      <p:ext uri="{BB962C8B-B14F-4D97-AF65-F5344CB8AC3E}">
        <p14:creationId xmlns:p14="http://schemas.microsoft.com/office/powerpoint/2010/main" val="32897145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88383-0D07-4120-92DC-C5532AD8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DESARROLLO Y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4DECF-BCA9-4A0C-83F2-A41CADFCE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4031" y="5761057"/>
            <a:ext cx="5183567" cy="872068"/>
          </a:xfrm>
        </p:spPr>
        <p:txBody>
          <a:bodyPr>
            <a:normAutofit/>
          </a:bodyPr>
          <a:lstStyle/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Armado dataset solo maices – Dificultades - Metodología, </a:t>
            </a:r>
          </a:p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Mismas características (Trípode-Celular-Medidas-Fondo-luz-Fotos en diferentes posiciones)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73A567-AEAA-486B-9C63-F31CD86D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37" y="2285999"/>
            <a:ext cx="7027925" cy="40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7341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ADF611D-BD3A-4C95-8BC6-F2D1D2D1FA63}"/>
              </a:ext>
            </a:extLst>
          </p:cNvPr>
          <p:cNvSpPr/>
          <p:nvPr/>
        </p:nvSpPr>
        <p:spPr>
          <a:xfrm>
            <a:off x="1266919" y="210288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7DC916-E35E-40F4-BE30-F6ADEF5E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8" y="1493216"/>
            <a:ext cx="10705064" cy="42965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D9DF50-D090-4BA8-8393-00CB1160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101" y="5555627"/>
            <a:ext cx="6382869" cy="1302373"/>
          </a:xfrm>
        </p:spPr>
        <p:txBody>
          <a:bodyPr>
            <a:normAutofit/>
          </a:bodyPr>
          <a:lstStyle/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Cantidad de fotos - Criterios solo maices</a:t>
            </a:r>
          </a:p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Reducción de imágenes – Renombramiento - Ordenar en carpetas - Pasaje a .npy </a:t>
            </a:r>
          </a:p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 ¿Porque?</a:t>
            </a:r>
          </a:p>
          <a:p>
            <a:endParaRPr lang="es-A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27BFC9-99C2-478D-BA64-981881EC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52967"/>
            <a:ext cx="9601196" cy="1303867"/>
          </a:xfrm>
        </p:spPr>
        <p:txBody>
          <a:bodyPr>
            <a:normAutofit/>
          </a:bodyPr>
          <a:lstStyle/>
          <a:p>
            <a:r>
              <a:rPr lang="es-AR" sz="2800" dirty="0">
                <a:latin typeface="Bahnschrift SemiBold" panose="020B0502040204020203" pitchFamily="34" charset="0"/>
              </a:rPr>
              <a:t>ARMADO DE DATASET</a:t>
            </a:r>
          </a:p>
        </p:txBody>
      </p:sp>
    </p:spTree>
    <p:extLst>
      <p:ext uri="{BB962C8B-B14F-4D97-AF65-F5344CB8AC3E}">
        <p14:creationId xmlns:p14="http://schemas.microsoft.com/office/powerpoint/2010/main" val="19747576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5DD6B2E1-50A7-41E9-A3DB-FAEED8F84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0"/>
          <a:stretch/>
        </p:blipFill>
        <p:spPr bwMode="auto">
          <a:xfrm>
            <a:off x="7410974" y="2513344"/>
            <a:ext cx="3819341" cy="29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292B56-9E40-4EE0-A5BD-517A55CB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DISEÑO DE 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6B578-DD08-4190-85E1-CAC3B6361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163" y="5503443"/>
            <a:ext cx="4096870" cy="515311"/>
          </a:xfrm>
        </p:spPr>
        <p:txBody>
          <a:bodyPr>
            <a:noAutofit/>
          </a:bodyPr>
          <a:lstStyle/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Partición de datos 80-20 – Modificaciones – Solo maíces</a:t>
            </a:r>
          </a:p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Curva de aprendizaje – Matriz – Precisión</a:t>
            </a:r>
          </a:p>
          <a:p>
            <a:pPr fontAlgn="base"/>
            <a:r>
              <a:rPr lang="es-ES" sz="800" dirty="0">
                <a:latin typeface="Bahnschrift Light SemiCondensed" panose="020B0502040204020203" pitchFamily="34" charset="0"/>
              </a:rPr>
              <a:t>Aclarar librerías usadas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3D89FC-9894-474B-AB41-E92BD70A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5" y="2813005"/>
            <a:ext cx="2219325" cy="23907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15C83B3-2BF0-4ABE-B314-19623939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042" y="2513344"/>
            <a:ext cx="4096870" cy="30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321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C6679-D1F0-4E7A-9F7E-5CBCC87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latin typeface="Bahnschrift SemiBold" panose="020B0502040204020203" pitchFamily="34" charset="0"/>
              </a:rPr>
              <a:t>PREDICCION DE IMAGENES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DAAD8-49C4-43E2-B0DC-2B8921AA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2" y="5757332"/>
            <a:ext cx="2953870" cy="603127"/>
          </a:xfrm>
        </p:spPr>
        <p:txBody>
          <a:bodyPr>
            <a:normAutofit/>
          </a:bodyPr>
          <a:lstStyle/>
          <a:p>
            <a:r>
              <a:rPr lang="es-AR" sz="800" dirty="0">
                <a:latin typeface="Bahnschrift Light SemiCondensed" panose="020B0502040204020203" pitchFamily="34" charset="0"/>
              </a:rPr>
              <a:t>Vector salida</a:t>
            </a:r>
          </a:p>
          <a:p>
            <a:r>
              <a:rPr lang="es-AR" sz="800" dirty="0">
                <a:latin typeface="Bahnschrift Light SemiCondensed" panose="020B0502040204020203" pitchFamily="34" charset="0"/>
              </a:rPr>
              <a:t>Formula para calcular la precisión de predicción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35B3C0-A176-4525-8D1E-868906E3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6" y="2714627"/>
            <a:ext cx="5114648" cy="289279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7F0E9E4-97CE-4458-B7EA-75ED3EFA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3" y="2714628"/>
            <a:ext cx="5350251" cy="28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361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BEEE8A-ECFC-48CF-9F85-EB570BA97C7A}"/>
              </a:ext>
            </a:extLst>
          </p:cNvPr>
          <p:cNvSpPr/>
          <p:nvPr/>
        </p:nvSpPr>
        <p:spPr>
          <a:xfrm>
            <a:off x="1166192" y="2405545"/>
            <a:ext cx="9859617" cy="1023459"/>
          </a:xfrm>
          <a:prstGeom prst="rect">
            <a:avLst/>
          </a:prstGeom>
          <a:solidFill>
            <a:srgbClr val="FAFAFA"/>
          </a:solidFill>
          <a:ln>
            <a:solidFill>
              <a:srgbClr val="F7F7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53753D4-25D4-4CA7-975D-36D1A280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009" y="1944192"/>
            <a:ext cx="2969618" cy="29696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1994D6-A988-4129-8A07-7CD6A920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30" y="1944189"/>
            <a:ext cx="2969618" cy="29696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89C1BE9-0325-4DCA-B6DF-686F44443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65" y="1944190"/>
            <a:ext cx="2969618" cy="29696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A6E718-D879-454E-8591-FE5B22AD7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4191"/>
            <a:ext cx="2969618" cy="296961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9E83702-CEDA-4F8B-BB4D-EE7F242A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52967"/>
            <a:ext cx="9601196" cy="1303867"/>
          </a:xfrm>
        </p:spPr>
        <p:txBody>
          <a:bodyPr>
            <a:normAutofit/>
          </a:bodyPr>
          <a:lstStyle/>
          <a:p>
            <a:r>
              <a:rPr lang="es-AR" sz="2800" dirty="0">
                <a:latin typeface="Bahnschrift SemiBold" panose="020B0502040204020203" pitchFamily="34" charset="0"/>
              </a:rPr>
              <a:t>PREDICCIONES INCORRECTAS</a:t>
            </a:r>
          </a:p>
        </p:txBody>
      </p:sp>
    </p:spTree>
    <p:extLst>
      <p:ext uri="{BB962C8B-B14F-4D97-AF65-F5344CB8AC3E}">
        <p14:creationId xmlns:p14="http://schemas.microsoft.com/office/powerpoint/2010/main" val="268059168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425</TotalTime>
  <Words>430</Words>
  <Application>Microsoft Office PowerPoint</Application>
  <PresentationFormat>Panorámica</PresentationFormat>
  <Paragraphs>70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Bahnschrift Light Condensed</vt:lpstr>
      <vt:lpstr>Bahnschrift Light SemiCondensed</vt:lpstr>
      <vt:lpstr>Bahnschrift SemiBold</vt:lpstr>
      <vt:lpstr>Garamond</vt:lpstr>
      <vt:lpstr>Orgánico</vt:lpstr>
      <vt:lpstr>CONTANDO OBJETOS CON REDES NEURONALES</vt:lpstr>
      <vt:lpstr>INTRODUCCION</vt:lpstr>
      <vt:lpstr>REDES NEURONALES CONVOLUCIONALES</vt:lpstr>
      <vt:lpstr>Presentación de PowerPoint</vt:lpstr>
      <vt:lpstr>DESARROLLO Y RESULTADOS</vt:lpstr>
      <vt:lpstr>ARMADO DE DATASET</vt:lpstr>
      <vt:lpstr>DISEÑO DE ARQUITECTURA</vt:lpstr>
      <vt:lpstr>PREDICCION DE IMAGENES</vt:lpstr>
      <vt:lpstr>PREDICCIONES INCORRECTAS</vt:lpstr>
      <vt:lpstr>MODELO FINAL</vt:lpstr>
      <vt:lpstr>MAICES-LENTEJAS</vt:lpstr>
      <vt:lpstr>MAICES-LENTEJAS</vt:lpstr>
      <vt:lpstr>COMPARACION DE ENTRENAMIENTO Y TESTEO ¿QUE APRENDIO LA RED?</vt:lpstr>
      <vt:lpstr>CONCLUSION</vt:lpstr>
      <vt:lpstr>TRABAJOS A FUTURO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CONTANDO OBJETOS CON REDES NEURONALES</dc:title>
  <dc:creator>Leandro Michel</dc:creator>
  <cp:lastModifiedBy>Leandro Michel</cp:lastModifiedBy>
  <cp:revision>8</cp:revision>
  <dcterms:created xsi:type="dcterms:W3CDTF">2024-07-01T01:42:50Z</dcterms:created>
  <dcterms:modified xsi:type="dcterms:W3CDTF">2024-07-02T20:16:37Z</dcterms:modified>
</cp:coreProperties>
</file>